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75" r:id="rId5"/>
    <p:sldId id="301" r:id="rId6"/>
    <p:sldId id="302" r:id="rId7"/>
    <p:sldId id="303" r:id="rId8"/>
    <p:sldId id="304" r:id="rId9"/>
    <p:sldId id="305" r:id="rId10"/>
    <p:sldId id="307" r:id="rId11"/>
    <p:sldId id="308" r:id="rId12"/>
    <p:sldId id="261" r:id="rId13"/>
    <p:sldId id="284" r:id="rId14"/>
    <p:sldId id="262" r:id="rId15"/>
    <p:sldId id="309" r:id="rId16"/>
    <p:sldId id="30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60D25-DBEE-4EF0-A54A-AB10F71582D9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633F3-5D0E-4770-8750-05DED033C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84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29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95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08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3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83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00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56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9229" y="343354"/>
            <a:ext cx="10515600" cy="48396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854" y="333593"/>
            <a:ext cx="10515600" cy="470447"/>
          </a:xfrm>
        </p:spPr>
        <p:txBody>
          <a:bodyPr>
            <a:noAutofit/>
          </a:bodyPr>
          <a:lstStyle>
            <a:lvl1pPr>
              <a:defRPr sz="3200">
                <a:latin typeface="汉仪丫丫体简" panose="02010604000101010101" pitchFamily="2" charset="-122"/>
                <a:ea typeface="汉仪丫丫体简" panose="0201060400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8752" y="80795"/>
            <a:ext cx="912978" cy="912978"/>
            <a:chOff x="4007069" y="1623847"/>
            <a:chExt cx="1797269" cy="179726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168114" y="1856356"/>
              <a:ext cx="1506709" cy="127235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V="1">
            <a:off x="11117954" y="6098336"/>
            <a:ext cx="776585" cy="75966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1308044" y="5613471"/>
            <a:ext cx="883956" cy="86469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32" y="-261017"/>
            <a:ext cx="2104768" cy="1566174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 userDrawn="1"/>
        </p:nvCxnSpPr>
        <p:spPr>
          <a:xfrm>
            <a:off x="838200" y="804040"/>
            <a:ext cx="5281246" cy="0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854" y="333593"/>
            <a:ext cx="10515600" cy="470447"/>
          </a:xfrm>
        </p:spPr>
        <p:txBody>
          <a:bodyPr>
            <a:noAutofit/>
          </a:bodyPr>
          <a:lstStyle>
            <a:lvl1pPr>
              <a:defRPr sz="3200">
                <a:latin typeface="汉仪丫丫体简" panose="02010604000101010101" pitchFamily="2" charset="-122"/>
                <a:ea typeface="汉仪丫丫体简" panose="0201060400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8752" y="80795"/>
            <a:ext cx="912978" cy="912978"/>
            <a:chOff x="4007069" y="1623847"/>
            <a:chExt cx="1797269" cy="179726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168114" y="1856356"/>
              <a:ext cx="1506709" cy="127235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V="1">
            <a:off x="11117954" y="6098336"/>
            <a:ext cx="776585" cy="75966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1308044" y="5613471"/>
            <a:ext cx="883956" cy="86469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32" y="-261017"/>
            <a:ext cx="2104768" cy="1566174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 userDrawn="1"/>
        </p:nvCxnSpPr>
        <p:spPr>
          <a:xfrm>
            <a:off x="838200" y="804040"/>
            <a:ext cx="5281246" cy="0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854" y="333593"/>
            <a:ext cx="10515600" cy="470447"/>
          </a:xfrm>
        </p:spPr>
        <p:txBody>
          <a:bodyPr>
            <a:noAutofit/>
          </a:bodyPr>
          <a:lstStyle>
            <a:lvl1pPr>
              <a:defRPr sz="3200">
                <a:latin typeface="汉仪丫丫体简" panose="02010604000101010101" pitchFamily="2" charset="-122"/>
                <a:ea typeface="汉仪丫丫体简" panose="0201060400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8752" y="80795"/>
            <a:ext cx="912978" cy="912978"/>
            <a:chOff x="4007069" y="1623847"/>
            <a:chExt cx="1797269" cy="179726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168114" y="1856356"/>
              <a:ext cx="1506709" cy="127235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V="1">
            <a:off x="11117954" y="6098336"/>
            <a:ext cx="776585" cy="75966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1308044" y="5613471"/>
            <a:ext cx="883956" cy="86469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32" y="-261017"/>
            <a:ext cx="2104768" cy="1566174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 userDrawn="1"/>
        </p:nvCxnSpPr>
        <p:spPr>
          <a:xfrm>
            <a:off x="838200" y="804040"/>
            <a:ext cx="5281246" cy="0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5854" y="333593"/>
            <a:ext cx="10515600" cy="470447"/>
          </a:xfrm>
        </p:spPr>
        <p:txBody>
          <a:bodyPr>
            <a:noAutofit/>
          </a:bodyPr>
          <a:lstStyle>
            <a:lvl1pPr>
              <a:defRPr sz="3200">
                <a:latin typeface="汉仪丫丫体简" panose="02010604000101010101" pitchFamily="2" charset="-122"/>
                <a:ea typeface="汉仪丫丫体简" panose="0201060400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8752" y="80795"/>
            <a:ext cx="912978" cy="912978"/>
            <a:chOff x="4007069" y="1623847"/>
            <a:chExt cx="1797269" cy="179726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168114" y="1856356"/>
              <a:ext cx="1506709" cy="127235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V="1">
            <a:off x="11117954" y="6098336"/>
            <a:ext cx="776585" cy="75966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1308044" y="5613471"/>
            <a:ext cx="883956" cy="86469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32" y="-261017"/>
            <a:ext cx="2104768" cy="1566174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 userDrawn="1"/>
        </p:nvCxnSpPr>
        <p:spPr>
          <a:xfrm>
            <a:off x="838200" y="804040"/>
            <a:ext cx="5281246" cy="0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61675" y="2730760"/>
            <a:ext cx="7937513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简易</a:t>
            </a:r>
            <a:r>
              <a:rPr lang="en-US" altLang="zh-CN" sz="5400" dirty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CAT TOOL</a:t>
            </a:r>
          </a:p>
          <a:p>
            <a:pPr algn="ctr"/>
            <a:r>
              <a:rPr lang="zh-CN" altLang="en-US" sz="5400" dirty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需求分析</a:t>
            </a:r>
            <a:endParaRPr lang="zh-CN" altLang="en-US" sz="4400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1675" y="5849374"/>
            <a:ext cx="79375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汇报人：李浩贤、于欣雨、鞠林玲、李诺怡</a:t>
            </a:r>
            <a:endParaRPr lang="en-US" altLang="zh-CN" sz="2400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945930" y="502575"/>
            <a:ext cx="2017986" cy="19740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9088" y="1767177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457430" y="4517238"/>
            <a:ext cx="2017986" cy="19740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0340301" y="3881395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Yinyues - Everyth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74069" y="-169885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38000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3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8"/>
                    </p:tgtEl>
                  </p:cMediaNode>
                </p:audio>
              </p:childTnLst>
            </p:cTn>
          </p:par>
        </p:tnLst>
        <p:bldLst>
          <p:bldP spid="7" grpId="0"/>
          <p:bldP spid="10" grpId="0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38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3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8"/>
                    </p:tgtEl>
                  </p:cMediaNode>
                </p:audio>
              </p:childTnLst>
            </p:cTn>
          </p:par>
        </p:tnLst>
        <p:bldLst>
          <p:bldP spid="7" grpId="0"/>
          <p:bldP spid="10" grpId="0" build="allAtOnce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功能分析</a:t>
            </a:r>
            <a:r>
              <a:rPr lang="en-US" altLang="zh-CN" dirty="0"/>
              <a:t>——</a:t>
            </a:r>
            <a:r>
              <a:rPr lang="zh-CN" altLang="en-US" dirty="0"/>
              <a:t>术语库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56609" y="1169233"/>
            <a:ext cx="4099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幼圆" panose="02010509060101010101" pitchFamily="49" charset="-122"/>
                <a:ea typeface="幼圆" panose="02010509060101010101" pitchFamily="49" charset="-122"/>
              </a:rPr>
              <a:t>增、删、改、查术语</a:t>
            </a:r>
            <a:endParaRPr lang="zh-CN" altLang="en-US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9" y="2057646"/>
            <a:ext cx="2306069" cy="15464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6609" y="4144780"/>
            <a:ext cx="534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在文本中识别术语（有余力）</a:t>
            </a:r>
          </a:p>
        </p:txBody>
      </p:sp>
    </p:spTree>
    <p:extLst>
      <p:ext uri="{BB962C8B-B14F-4D97-AF65-F5344CB8AC3E}">
        <p14:creationId xmlns:p14="http://schemas.microsoft.com/office/powerpoint/2010/main" val="409046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功能分析</a:t>
            </a:r>
            <a:r>
              <a:rPr lang="en-US" altLang="zh-CN" dirty="0"/>
              <a:t>——</a:t>
            </a:r>
            <a:r>
              <a:rPr lang="zh-CN" altLang="en-US" dirty="0"/>
              <a:t>进行网络查词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45" y="1099890"/>
            <a:ext cx="8582260" cy="52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2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3343" y="2484221"/>
            <a:ext cx="7937513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页面设置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20159" y="2191406"/>
            <a:ext cx="1797269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168114" y="188739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03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8693703" y="264788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8911456" y="209375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accel="4600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38000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accel="4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38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6845601" y="3287280"/>
            <a:ext cx="941846" cy="941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03363" y="3442732"/>
            <a:ext cx="941846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3500" b="0" cap="none" spc="0" dirty="0">
              <a:ln w="0"/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91973" y="5131737"/>
            <a:ext cx="4851884" cy="941846"/>
            <a:chOff x="829388" y="3490314"/>
            <a:chExt cx="4851884" cy="941846"/>
          </a:xfrm>
        </p:grpSpPr>
        <p:sp>
          <p:nvSpPr>
            <p:cNvPr id="34" name="Oval 33"/>
            <p:cNvSpPr/>
            <p:nvPr/>
          </p:nvSpPr>
          <p:spPr>
            <a:xfrm>
              <a:off x="829388" y="3490314"/>
              <a:ext cx="941846" cy="941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13720" y="3723694"/>
              <a:ext cx="38675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项目经理界面</a:t>
              </a:r>
              <a:endParaRPr lang="en-US" sz="28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9388" y="3630957"/>
              <a:ext cx="941846" cy="63094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500" dirty="0">
                  <a:ln w="0"/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en-US" sz="3500" b="0" cap="none" spc="0" dirty="0">
                <a:ln w="0"/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03363" y="1416975"/>
            <a:ext cx="2534079" cy="941846"/>
            <a:chOff x="7646577" y="707968"/>
            <a:chExt cx="2534079" cy="941846"/>
          </a:xfrm>
        </p:grpSpPr>
        <p:sp>
          <p:nvSpPr>
            <p:cNvPr id="28" name="Oval 27"/>
            <p:cNvSpPr/>
            <p:nvPr/>
          </p:nvSpPr>
          <p:spPr>
            <a:xfrm>
              <a:off x="7646577" y="707968"/>
              <a:ext cx="941846" cy="9418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46577" y="822946"/>
              <a:ext cx="941846" cy="63094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500" dirty="0">
                  <a:ln w="0"/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sz="3500" b="0" cap="none" spc="0" dirty="0">
                <a:ln w="0"/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731270" y="874096"/>
              <a:ext cx="14493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导航栏</a:t>
              </a:r>
              <a:endParaRPr lang="en-US" sz="28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1973" y="3358016"/>
            <a:ext cx="3120520" cy="941846"/>
            <a:chOff x="829388" y="2275425"/>
            <a:chExt cx="3120520" cy="941846"/>
          </a:xfrm>
        </p:grpSpPr>
        <p:sp>
          <p:nvSpPr>
            <p:cNvPr id="25" name="Oval 24"/>
            <p:cNvSpPr/>
            <p:nvPr/>
          </p:nvSpPr>
          <p:spPr>
            <a:xfrm>
              <a:off x="847936" y="2275425"/>
              <a:ext cx="941846" cy="9418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9388" y="2437745"/>
              <a:ext cx="941846" cy="63094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500" dirty="0">
                  <a:ln w="0"/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sz="3500" b="0" cap="none" spc="0" dirty="0">
                <a:ln w="0"/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949400" y="2546294"/>
              <a:ext cx="20005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翻译界面</a:t>
              </a:r>
              <a:endParaRPr lang="en-US" sz="28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15197" y="1421582"/>
            <a:ext cx="3715204" cy="941846"/>
            <a:chOff x="710458" y="1169347"/>
            <a:chExt cx="3715204" cy="941846"/>
          </a:xfrm>
        </p:grpSpPr>
        <p:sp>
          <p:nvSpPr>
            <p:cNvPr id="39" name="Oval 38"/>
            <p:cNvSpPr/>
            <p:nvPr/>
          </p:nvSpPr>
          <p:spPr>
            <a:xfrm>
              <a:off x="710458" y="1169347"/>
              <a:ext cx="941846" cy="9418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55649" y="1333579"/>
              <a:ext cx="941846" cy="63094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500" dirty="0">
                  <a:ln w="0"/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sz="3500" b="0" cap="none" spc="0" dirty="0">
                <a:ln w="0"/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789782" y="1333579"/>
              <a:ext cx="26358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6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登陆注册界面</a:t>
              </a:r>
              <a:endParaRPr lang="en-US" sz="2800" b="1" dirty="0">
                <a:solidFill>
                  <a:schemeClr val="accent6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958302" y="3408606"/>
            <a:ext cx="226852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术语库界面</a:t>
            </a:r>
            <a:endParaRPr lang="en-US" sz="2800" b="1" dirty="0">
              <a:solidFill>
                <a:schemeClr val="accent5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页面设置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845601" y="5131737"/>
            <a:ext cx="4665853" cy="944962"/>
            <a:chOff x="6800247" y="3536650"/>
            <a:chExt cx="4665853" cy="94496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0247" y="3536650"/>
              <a:ext cx="944962" cy="94496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049314" y="3693660"/>
              <a:ext cx="42868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dirty="0">
                  <a:ln w="0"/>
                  <a:solidFill>
                    <a:schemeClr val="bg1"/>
                  </a:solidFill>
                  <a:cs typeface="+mn-ea"/>
                </a:rPr>
                <a:t>6</a:t>
              </a:r>
              <a:endParaRPr lang="zh-CN" altLang="en-US" sz="3500" dirty="0">
                <a:ln w="0"/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48922" y="3693660"/>
              <a:ext cx="3517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</a:rPr>
                <a:t>任务分发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53065" y="2513746"/>
            <a:ext cx="7937513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数据库设计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20159" y="2191406"/>
            <a:ext cx="1797269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168114" y="188739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04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8693703" y="264788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8911456" y="209375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accel="4600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38000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accel="4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38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数据库设计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62399" y="1604740"/>
            <a:ext cx="105825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users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表（普通用户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0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，项目经理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</a:p>
          <a:p>
            <a:endParaRPr lang="zh-CN" altLang="en-US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terms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表（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id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2800" dirty="0" err="1">
                <a:latin typeface="幼圆" panose="02010509060101010101" pitchFamily="49" charset="-122"/>
                <a:ea typeface="幼圆" panose="02010509060101010101" pitchFamily="49" charset="-122"/>
              </a:rPr>
              <a:t>source_text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2800" dirty="0" err="1">
                <a:latin typeface="幼圆" panose="02010509060101010101" pitchFamily="49" charset="-122"/>
                <a:ea typeface="幼圆" panose="02010509060101010101" pitchFamily="49" charset="-122"/>
              </a:rPr>
              <a:t>target_text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）注：只做中英文</a:t>
            </a:r>
          </a:p>
          <a:p>
            <a:endParaRPr lang="zh-CN" altLang="en-US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2800" dirty="0" err="1">
                <a:latin typeface="幼圆" panose="02010509060101010101" pitchFamily="49" charset="-122"/>
                <a:ea typeface="幼圆" panose="02010509060101010101" pitchFamily="49" charset="-122"/>
              </a:rPr>
              <a:t>translation_assignments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表</a:t>
            </a:r>
          </a:p>
        </p:txBody>
      </p:sp>
    </p:spTree>
    <p:extLst>
      <p:ext uri="{BB962C8B-B14F-4D97-AF65-F5344CB8AC3E}">
        <p14:creationId xmlns:p14="http://schemas.microsoft.com/office/powerpoint/2010/main" val="624064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61675" y="2572449"/>
            <a:ext cx="7937513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谢 谢 观 看</a:t>
            </a:r>
            <a:endParaRPr lang="zh-CN" altLang="en-US" sz="5400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945930" y="502575"/>
            <a:ext cx="2017986" cy="19740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9088" y="1767177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457430" y="4517238"/>
            <a:ext cx="2017986" cy="19740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0340301" y="3881395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38000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38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" y="202530"/>
            <a:ext cx="6768254" cy="6768254"/>
          </a:xfrm>
          <a:prstGeom prst="rect">
            <a:avLst/>
          </a:prstGeom>
        </p:spPr>
      </p:pic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2461753" y="2752266"/>
            <a:ext cx="172354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60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  <a:sym typeface="Calibri" panose="020F0502020204030204" pitchFamily="34" charset="0"/>
              </a:rPr>
              <a:t>目录</a:t>
            </a:r>
            <a:endParaRPr lang="en-US" altLang="zh-CN" sz="600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7010404" y="1423524"/>
            <a:ext cx="727831" cy="727831"/>
            <a:chOff x="7010404" y="1250101"/>
            <a:chExt cx="727831" cy="727831"/>
          </a:xfrm>
        </p:grpSpPr>
        <p:sp>
          <p:nvSpPr>
            <p:cNvPr id="4" name="椭圆 1"/>
            <p:cNvSpPr>
              <a:spLocks noChangeArrowheads="1"/>
            </p:cNvSpPr>
            <p:nvPr/>
          </p:nvSpPr>
          <p:spPr bwMode="auto">
            <a:xfrm>
              <a:off x="7010404" y="1250101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  <p:sp>
          <p:nvSpPr>
            <p:cNvPr id="5" name="TextBox 32"/>
            <p:cNvSpPr txBox="1">
              <a:spLocks noChangeArrowheads="1"/>
            </p:cNvSpPr>
            <p:nvPr/>
          </p:nvSpPr>
          <p:spPr bwMode="auto">
            <a:xfrm>
              <a:off x="7073597" y="1328276"/>
              <a:ext cx="6014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01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22" name="PA_组合 21"/>
          <p:cNvGrpSpPr/>
          <p:nvPr>
            <p:custDataLst>
              <p:tags r:id="rId2"/>
            </p:custDataLst>
          </p:nvPr>
        </p:nvGrpSpPr>
        <p:grpSpPr>
          <a:xfrm>
            <a:off x="7592424" y="1380518"/>
            <a:ext cx="4666662" cy="995984"/>
            <a:chOff x="7592424" y="1207095"/>
            <a:chExt cx="4666662" cy="995984"/>
          </a:xfrm>
        </p:grpSpPr>
        <p:sp>
          <p:nvSpPr>
            <p:cNvPr id="6" name="矩形 5"/>
            <p:cNvSpPr/>
            <p:nvPr/>
          </p:nvSpPr>
          <p:spPr>
            <a:xfrm>
              <a:off x="7592424" y="1679859"/>
              <a:ext cx="46666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      </a:t>
              </a: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面向学习翻译的学生（小型项目）</a:t>
              </a:r>
              <a:endParaRPr lang="en-US" altLang="zh-CN" sz="2000" dirty="0">
                <a:solidFill>
                  <a:schemeClr val="bg2">
                    <a:lumMod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  <p:sp>
          <p:nvSpPr>
            <p:cNvPr id="7" name="TextBox 76"/>
            <p:cNvSpPr txBox="1"/>
            <p:nvPr/>
          </p:nvSpPr>
          <p:spPr>
            <a:xfrm>
              <a:off x="7926360" y="1207095"/>
              <a:ext cx="2892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面向群体：</a:t>
              </a:r>
            </a:p>
          </p:txBody>
        </p:sp>
      </p:grpSp>
      <p:grpSp>
        <p:nvGrpSpPr>
          <p:cNvPr id="24" name="PA_组合 23"/>
          <p:cNvGrpSpPr/>
          <p:nvPr>
            <p:custDataLst>
              <p:tags r:id="rId3"/>
            </p:custDataLst>
          </p:nvPr>
        </p:nvGrpSpPr>
        <p:grpSpPr>
          <a:xfrm>
            <a:off x="7010404" y="2656557"/>
            <a:ext cx="727831" cy="727831"/>
            <a:chOff x="7010404" y="2483134"/>
            <a:chExt cx="727831" cy="727831"/>
          </a:xfrm>
        </p:grpSpPr>
        <p:sp>
          <p:nvSpPr>
            <p:cNvPr id="8" name="椭圆 1"/>
            <p:cNvSpPr>
              <a:spLocks noChangeArrowheads="1"/>
            </p:cNvSpPr>
            <p:nvPr/>
          </p:nvSpPr>
          <p:spPr bwMode="auto">
            <a:xfrm>
              <a:off x="7010404" y="2483134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  <p:sp>
          <p:nvSpPr>
            <p:cNvPr id="9" name="TextBox 32"/>
            <p:cNvSpPr txBox="1">
              <a:spLocks noChangeArrowheads="1"/>
            </p:cNvSpPr>
            <p:nvPr/>
          </p:nvSpPr>
          <p:spPr bwMode="auto">
            <a:xfrm>
              <a:off x="7073597" y="2561309"/>
              <a:ext cx="6014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sp>
        <p:nvSpPr>
          <p:cNvPr id="11" name="TextBox 76"/>
          <p:cNvSpPr txBox="1"/>
          <p:nvPr/>
        </p:nvSpPr>
        <p:spPr>
          <a:xfrm>
            <a:off x="7926359" y="2749854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功能分析</a:t>
            </a:r>
          </a:p>
        </p:txBody>
      </p:sp>
      <p:grpSp>
        <p:nvGrpSpPr>
          <p:cNvPr id="28" name="PA_组合 27"/>
          <p:cNvGrpSpPr/>
          <p:nvPr>
            <p:custDataLst>
              <p:tags r:id="rId4"/>
            </p:custDataLst>
          </p:nvPr>
        </p:nvGrpSpPr>
        <p:grpSpPr>
          <a:xfrm>
            <a:off x="7010404" y="3932596"/>
            <a:ext cx="727831" cy="727831"/>
            <a:chOff x="7010404" y="3759173"/>
            <a:chExt cx="727831" cy="727831"/>
          </a:xfrm>
        </p:grpSpPr>
        <p:sp>
          <p:nvSpPr>
            <p:cNvPr id="12" name="椭圆 1"/>
            <p:cNvSpPr>
              <a:spLocks noChangeArrowheads="1"/>
            </p:cNvSpPr>
            <p:nvPr/>
          </p:nvSpPr>
          <p:spPr bwMode="auto">
            <a:xfrm>
              <a:off x="7010404" y="3759173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  <p:sp>
          <p:nvSpPr>
            <p:cNvPr id="13" name="TextBox 32"/>
            <p:cNvSpPr txBox="1">
              <a:spLocks noChangeArrowheads="1"/>
            </p:cNvSpPr>
            <p:nvPr/>
          </p:nvSpPr>
          <p:spPr bwMode="auto">
            <a:xfrm>
              <a:off x="7073597" y="3837348"/>
              <a:ext cx="6014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03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27" name="PA_组合 26"/>
          <p:cNvGrpSpPr/>
          <p:nvPr>
            <p:custDataLst>
              <p:tags r:id="rId5"/>
            </p:custDataLst>
          </p:nvPr>
        </p:nvGrpSpPr>
        <p:grpSpPr>
          <a:xfrm>
            <a:off x="7926359" y="4034901"/>
            <a:ext cx="2892585" cy="625094"/>
            <a:chOff x="7926359" y="3861478"/>
            <a:chExt cx="2892585" cy="625094"/>
          </a:xfrm>
        </p:grpSpPr>
        <p:sp>
          <p:nvSpPr>
            <p:cNvPr id="14" name="矩形 13"/>
            <p:cNvSpPr/>
            <p:nvPr/>
          </p:nvSpPr>
          <p:spPr>
            <a:xfrm>
              <a:off x="7926360" y="4178795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  <p:sp>
          <p:nvSpPr>
            <p:cNvPr id="15" name="TextBox 76"/>
            <p:cNvSpPr txBox="1"/>
            <p:nvPr/>
          </p:nvSpPr>
          <p:spPr>
            <a:xfrm>
              <a:off x="7926359" y="3861478"/>
              <a:ext cx="2892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页面设置</a:t>
              </a:r>
            </a:p>
          </p:txBody>
        </p:sp>
      </p:grpSp>
      <p:grpSp>
        <p:nvGrpSpPr>
          <p:cNvPr id="25" name="PA_组合 24"/>
          <p:cNvGrpSpPr/>
          <p:nvPr>
            <p:custDataLst>
              <p:tags r:id="rId6"/>
            </p:custDataLst>
          </p:nvPr>
        </p:nvGrpSpPr>
        <p:grpSpPr>
          <a:xfrm>
            <a:off x="7010404" y="5165629"/>
            <a:ext cx="727831" cy="727831"/>
            <a:chOff x="7010404" y="4992206"/>
            <a:chExt cx="727831" cy="727831"/>
          </a:xfrm>
        </p:grpSpPr>
        <p:sp>
          <p:nvSpPr>
            <p:cNvPr id="16" name="椭圆 1"/>
            <p:cNvSpPr>
              <a:spLocks noChangeArrowheads="1"/>
            </p:cNvSpPr>
            <p:nvPr/>
          </p:nvSpPr>
          <p:spPr bwMode="auto">
            <a:xfrm>
              <a:off x="7010404" y="4992206"/>
              <a:ext cx="727831" cy="72783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  <p:sp>
          <p:nvSpPr>
            <p:cNvPr id="17" name="TextBox 32"/>
            <p:cNvSpPr txBox="1">
              <a:spLocks noChangeArrowheads="1"/>
            </p:cNvSpPr>
            <p:nvPr/>
          </p:nvSpPr>
          <p:spPr bwMode="auto">
            <a:xfrm>
              <a:off x="7073597" y="5070381"/>
              <a:ext cx="6014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04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sp>
        <p:nvSpPr>
          <p:cNvPr id="19" name="TextBox 76"/>
          <p:cNvSpPr txBox="1"/>
          <p:nvPr/>
        </p:nvSpPr>
        <p:spPr>
          <a:xfrm>
            <a:off x="7926358" y="5274581"/>
            <a:ext cx="289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数据库设计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" dur="11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0000" fill="hold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50000" fill="hold" nodeType="withEffect" p14:presetBounceEnd="7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" dur="11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702009"/>
            <a:ext cx="5766460" cy="8704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3343" y="2547285"/>
            <a:ext cx="7937513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功能分析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20159" y="2191406"/>
            <a:ext cx="1797269" cy="1797269"/>
            <a:chOff x="4007069" y="1623847"/>
            <a:chExt cx="1797269" cy="17972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07069" y="1623847"/>
              <a:ext cx="1797269" cy="179726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168114" y="1887393"/>
              <a:ext cx="1506709" cy="1107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V="1">
            <a:off x="8693703" y="264788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8911456" y="209375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accel="4600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38000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accel="4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38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130693" y="1430658"/>
            <a:ext cx="1216160" cy="1018040"/>
            <a:chOff x="1632170" y="1497781"/>
            <a:chExt cx="783776" cy="656094"/>
          </a:xfrm>
        </p:grpSpPr>
        <p:sp>
          <p:nvSpPr>
            <p:cNvPr id="25" name="Oval 24"/>
            <p:cNvSpPr/>
            <p:nvPr/>
          </p:nvSpPr>
          <p:spPr>
            <a:xfrm>
              <a:off x="1696011" y="1497781"/>
              <a:ext cx="656094" cy="6560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32170" y="1593842"/>
              <a:ext cx="783776" cy="4562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sz="4000" b="0" cap="none" spc="0" dirty="0">
                <a:ln w="0"/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346852" y="1800432"/>
            <a:ext cx="23493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翻译文件导入</a:t>
            </a:r>
            <a:endParaRPr lang="en-US" sz="2000" b="1" dirty="0">
              <a:solidFill>
                <a:schemeClr val="accent4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130693" y="2991424"/>
            <a:ext cx="1216160" cy="1018040"/>
            <a:chOff x="1632170" y="1497781"/>
            <a:chExt cx="783776" cy="656094"/>
          </a:xfrm>
        </p:grpSpPr>
        <p:sp>
          <p:nvSpPr>
            <p:cNvPr id="42" name="Oval 41"/>
            <p:cNvSpPr/>
            <p:nvPr/>
          </p:nvSpPr>
          <p:spPr>
            <a:xfrm>
              <a:off x="1696011" y="1497781"/>
              <a:ext cx="656094" cy="656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632170" y="1593842"/>
              <a:ext cx="783776" cy="4562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sz="4000" b="0" cap="none" spc="0" dirty="0">
                <a:ln w="0"/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280938" y="3357512"/>
            <a:ext cx="19393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翻译功能</a:t>
            </a:r>
            <a:endParaRPr lang="en-US" sz="2000" b="1" dirty="0">
              <a:solidFill>
                <a:schemeClr val="accent4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130693" y="4567393"/>
            <a:ext cx="1216160" cy="1018040"/>
            <a:chOff x="1632170" y="1497781"/>
            <a:chExt cx="783776" cy="656094"/>
          </a:xfrm>
        </p:grpSpPr>
        <p:sp>
          <p:nvSpPr>
            <p:cNvPr id="48" name="Oval 47"/>
            <p:cNvSpPr/>
            <p:nvPr/>
          </p:nvSpPr>
          <p:spPr>
            <a:xfrm>
              <a:off x="1696011" y="1497781"/>
              <a:ext cx="656094" cy="656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32170" y="1593842"/>
              <a:ext cx="783776" cy="4562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sz="4000" b="0" cap="none" spc="0" dirty="0">
                <a:ln w="0"/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280937" y="4916502"/>
            <a:ext cx="253393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翻译结果导出（与导入文件格式相同）</a:t>
            </a:r>
            <a:endParaRPr lang="en-US" sz="2000" b="1" dirty="0">
              <a:solidFill>
                <a:schemeClr val="accent4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grpSp>
        <p:nvGrpSpPr>
          <p:cNvPr id="59" name="Group 58"/>
          <p:cNvGrpSpPr/>
          <p:nvPr/>
        </p:nvGrpSpPr>
        <p:grpSpPr>
          <a:xfrm flipH="1">
            <a:off x="8845147" y="1456114"/>
            <a:ext cx="1216160" cy="1018040"/>
            <a:chOff x="1632170" y="1497781"/>
            <a:chExt cx="783776" cy="656094"/>
          </a:xfrm>
        </p:grpSpPr>
        <p:sp>
          <p:nvSpPr>
            <p:cNvPr id="62" name="Oval 61"/>
            <p:cNvSpPr/>
            <p:nvPr/>
          </p:nvSpPr>
          <p:spPr>
            <a:xfrm>
              <a:off x="1696011" y="1497781"/>
              <a:ext cx="656094" cy="65609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632170" y="1593842"/>
              <a:ext cx="783776" cy="4562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flipH="1">
            <a:off x="6905793" y="1708796"/>
            <a:ext cx="19393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术语库与翻译记忆库搭建</a:t>
            </a:r>
            <a:endParaRPr lang="en-US" sz="2000" b="1" dirty="0">
              <a:solidFill>
                <a:schemeClr val="accent4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grpSp>
        <p:nvGrpSpPr>
          <p:cNvPr id="65" name="Group 64"/>
          <p:cNvGrpSpPr/>
          <p:nvPr/>
        </p:nvGrpSpPr>
        <p:grpSpPr>
          <a:xfrm flipH="1">
            <a:off x="8845147" y="2991424"/>
            <a:ext cx="1216160" cy="1018040"/>
            <a:chOff x="1632170" y="1497781"/>
            <a:chExt cx="783776" cy="656094"/>
          </a:xfrm>
        </p:grpSpPr>
        <p:sp>
          <p:nvSpPr>
            <p:cNvPr id="68" name="Oval 67"/>
            <p:cNvSpPr/>
            <p:nvPr/>
          </p:nvSpPr>
          <p:spPr>
            <a:xfrm>
              <a:off x="1696011" y="1497781"/>
              <a:ext cx="656094" cy="656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632170" y="1593842"/>
              <a:ext cx="783776" cy="4562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 flipH="1">
            <a:off x="6905793" y="3357512"/>
            <a:ext cx="19393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支持网络查词</a:t>
            </a:r>
            <a:endParaRPr lang="en-US" sz="2000" b="1" dirty="0">
              <a:solidFill>
                <a:schemeClr val="accent4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96166" y="1793638"/>
            <a:ext cx="87516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cs typeface="+mn-ea"/>
                <a:sym typeface="+mn-lt"/>
              </a:rPr>
              <a:t>STEP 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696166" y="3345678"/>
            <a:ext cx="87516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cs typeface="+mn-ea"/>
                <a:sym typeface="+mn-lt"/>
              </a:rPr>
              <a:t>STEP 2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功能分析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1" grpId="0"/>
      <p:bldP spid="47" grpId="0"/>
      <p:bldP spid="61" grpId="0"/>
      <p:bldP spid="67" grpId="0"/>
      <p:bldP spid="76" grpId="0"/>
      <p:bldP spid="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功能分析</a:t>
            </a:r>
            <a:r>
              <a:rPr lang="en-US" altLang="zh-CN" dirty="0"/>
              <a:t>——</a:t>
            </a:r>
            <a:r>
              <a:rPr lang="zh-CN" altLang="en-US" dirty="0"/>
              <a:t>翻译文件导入功能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41567" y="1162682"/>
            <a:ext cx="7139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支持部分文件格式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——doc/</a:t>
            </a:r>
            <a:r>
              <a:rPr lang="en-US" altLang="zh-CN" sz="2400" dirty="0" err="1">
                <a:latin typeface="幼圆" panose="02010509060101010101" pitchFamily="49" charset="-122"/>
                <a:ea typeface="幼圆" panose="02010509060101010101" pitchFamily="49" charset="-122"/>
              </a:rPr>
              <a:t>docx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en-US" altLang="zh-CN" sz="2400" dirty="0" err="1">
                <a:latin typeface="幼圆" panose="02010509060101010101" pitchFamily="49" charset="-122"/>
                <a:ea typeface="幼圆" panose="02010509060101010101" pitchFamily="49" charset="-122"/>
              </a:rPr>
              <a:t>xlsx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70" y="2407330"/>
            <a:ext cx="1739765" cy="351655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62" y="1982987"/>
            <a:ext cx="5896018" cy="41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8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功能分析</a:t>
            </a:r>
            <a:r>
              <a:rPr lang="en-US" altLang="zh-CN" dirty="0"/>
              <a:t>——</a:t>
            </a:r>
            <a:r>
              <a:rPr lang="zh-CN" altLang="en-US" dirty="0"/>
              <a:t>翻译功能</a:t>
            </a:r>
          </a:p>
        </p:txBody>
      </p:sp>
      <p:pic>
        <p:nvPicPr>
          <p:cNvPr id="4" name="C4C4B4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88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3478" y="1226644"/>
            <a:ext cx="8861434" cy="50106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5692" y="464695"/>
            <a:ext cx="381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1. 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文本对齐功能</a:t>
            </a:r>
          </a:p>
        </p:txBody>
      </p:sp>
    </p:spTree>
    <p:extLst>
      <p:ext uri="{BB962C8B-B14F-4D97-AF65-F5344CB8AC3E}">
        <p14:creationId xmlns:p14="http://schemas.microsoft.com/office/powerpoint/2010/main" val="419577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功能分析</a:t>
            </a:r>
            <a:r>
              <a:rPr lang="en-US" altLang="zh-CN" dirty="0"/>
              <a:t>——</a:t>
            </a:r>
            <a:r>
              <a:rPr lang="zh-CN" altLang="en-US" dirty="0"/>
              <a:t>翻译功能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0805" y="1251679"/>
            <a:ext cx="3306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2. 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术语提醒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101" b="5827"/>
          <a:stretch/>
        </p:blipFill>
        <p:spPr>
          <a:xfrm>
            <a:off x="751291" y="2061276"/>
            <a:ext cx="5342211" cy="172258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87" y="2519911"/>
            <a:ext cx="2878705" cy="3744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50504" y="1313235"/>
            <a:ext cx="417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3. 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翻译过程中添加术语</a:t>
            </a:r>
          </a:p>
        </p:txBody>
      </p:sp>
      <p:pic>
        <p:nvPicPr>
          <p:cNvPr id="7" name="图片 6" descr="创建术语库条目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0" y="2186812"/>
            <a:ext cx="4500809" cy="44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功能分析</a:t>
            </a:r>
            <a:r>
              <a:rPr lang="en-US" altLang="zh-CN" dirty="0"/>
              <a:t>——</a:t>
            </a:r>
            <a:r>
              <a:rPr lang="zh-CN" altLang="en-US" dirty="0"/>
              <a:t>翻译功能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5854" y="981856"/>
            <a:ext cx="450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4.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翻译页面提供术语检索</a:t>
            </a:r>
          </a:p>
        </p:txBody>
      </p:sp>
      <p:pic>
        <p:nvPicPr>
          <p:cNvPr id="5" name="图片 4" descr="查找术语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00" y="1738859"/>
            <a:ext cx="4703340" cy="4730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35514" y="1009839"/>
            <a:ext cx="419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5.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翻译进度显示（有余力）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52070" t="4802" r="26229" b="81468"/>
          <a:stretch/>
        </p:blipFill>
        <p:spPr>
          <a:xfrm>
            <a:off x="6348334" y="2735705"/>
            <a:ext cx="5474899" cy="15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4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功能分析</a:t>
            </a:r>
            <a:r>
              <a:rPr lang="en-US" altLang="zh-CN" dirty="0"/>
              <a:t>——</a:t>
            </a:r>
            <a:r>
              <a:rPr lang="zh-CN" altLang="en-US" dirty="0"/>
              <a:t>翻译结果导出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35" y="1430814"/>
            <a:ext cx="2398975" cy="4115887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76" y="1880248"/>
            <a:ext cx="5872205" cy="41386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52803" y="1026827"/>
            <a:ext cx="635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与导入文件同一格式，不支持格式转换</a:t>
            </a:r>
          </a:p>
        </p:txBody>
      </p:sp>
    </p:spTree>
    <p:extLst>
      <p:ext uri="{BB962C8B-B14F-4D97-AF65-F5344CB8AC3E}">
        <p14:creationId xmlns:p14="http://schemas.microsoft.com/office/powerpoint/2010/main" val="2969975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633">
      <a:dk1>
        <a:sysClr val="windowText" lastClr="000000"/>
      </a:dk1>
      <a:lt1>
        <a:sysClr val="window" lastClr="FFFFFF"/>
      </a:lt1>
      <a:dk2>
        <a:srgbClr val="262626"/>
      </a:dk2>
      <a:lt2>
        <a:srgbClr val="595959"/>
      </a:lt2>
      <a:accent1>
        <a:srgbClr val="595959"/>
      </a:accent1>
      <a:accent2>
        <a:srgbClr val="262626"/>
      </a:accent2>
      <a:accent3>
        <a:srgbClr val="595959"/>
      </a:accent3>
      <a:accent4>
        <a:srgbClr val="262626"/>
      </a:accent4>
      <a:accent5>
        <a:srgbClr val="595959"/>
      </a:accent5>
      <a:accent6>
        <a:srgbClr val="26262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259</Words>
  <Application>Microsoft Office PowerPoint</Application>
  <PresentationFormat>宽屏</PresentationFormat>
  <Paragraphs>77</Paragraphs>
  <Slides>16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汉仪丫丫体简</vt:lpstr>
      <vt:lpstr>幼圆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功能分析</vt:lpstr>
      <vt:lpstr>功能分析——翻译文件导入功能</vt:lpstr>
      <vt:lpstr>功能分析——翻译功能</vt:lpstr>
      <vt:lpstr>功能分析——翻译功能</vt:lpstr>
      <vt:lpstr>功能分析——翻译功能</vt:lpstr>
      <vt:lpstr>功能分析——翻译结果导出</vt:lpstr>
      <vt:lpstr>功能分析——术语库</vt:lpstr>
      <vt:lpstr>功能分析——进行网络查词</vt:lpstr>
      <vt:lpstr>PowerPoint 演示文稿</vt:lpstr>
      <vt:lpstr>页面设置</vt:lpstr>
      <vt:lpstr>PowerPoint 演示文稿</vt:lpstr>
      <vt:lpstr>数据库设计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</dc:title>
  <dc:creator>MICHAEL</dc:creator>
  <cp:lastModifiedBy>鞠 林玲</cp:lastModifiedBy>
  <cp:revision>25</cp:revision>
  <dcterms:created xsi:type="dcterms:W3CDTF">2015-05-05T08:02:00Z</dcterms:created>
  <dcterms:modified xsi:type="dcterms:W3CDTF">2020-10-09T03:30:47Z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